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2"/>
    <p:restoredTop sz="94658"/>
  </p:normalViewPr>
  <p:slideViewPr>
    <p:cSldViewPr snapToGrid="0">
      <p:cViewPr varScale="1">
        <p:scale>
          <a:sx n="100" d="100"/>
          <a:sy n="100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6/1/25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65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0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5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43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8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8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2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6/1/25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techtarget.com/searchcio/definition/value-stream-manageme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CEA8D-CB92-0490-E87F-9DE1FB58D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3882844" cy="272216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900" dirty="0"/>
              <a:t>The Technology Value Stream:</a:t>
            </a:r>
            <a:br>
              <a:rPr lang="en-US" sz="2900" dirty="0"/>
            </a:br>
            <a:r>
              <a:rPr lang="en-US" sz="2900" dirty="0">
                <a:solidFill>
                  <a:srgbClr val="FF40FF"/>
                </a:solidFill>
              </a:rPr>
              <a:t>Lead Time</a:t>
            </a:r>
            <a:r>
              <a:rPr lang="en-US" sz="2900" dirty="0"/>
              <a:t>, </a:t>
            </a: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DevOps Ideals, </a:t>
            </a:r>
            <a:r>
              <a:rPr lang="en-US" sz="2900" dirty="0">
                <a:solidFill>
                  <a:srgbClr val="0070C0"/>
                </a:solidFill>
              </a:rPr>
              <a:t>and Value Stream Management</a:t>
            </a:r>
            <a:br>
              <a:rPr lang="en-US" sz="2900" dirty="0">
                <a:solidFill>
                  <a:srgbClr val="7030A0"/>
                </a:solidFill>
              </a:rPr>
            </a:br>
            <a:br>
              <a:rPr lang="en-US" sz="2900" dirty="0"/>
            </a:b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AF387-5F29-F00C-C9A7-C34201D43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3882844" cy="8829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Brian Preston</a:t>
            </a:r>
            <a:br>
              <a:rPr lang="en-US" sz="1900" dirty="0"/>
            </a:br>
            <a:r>
              <a:rPr lang="en-US" sz="1900" dirty="0"/>
              <a:t>CSD380-A339 DevOps</a:t>
            </a:r>
            <a:br>
              <a:rPr lang="en-US" sz="1900" dirty="0"/>
            </a:br>
            <a:r>
              <a:rPr lang="en-US" sz="1900" dirty="0"/>
              <a:t>6/1/2025</a:t>
            </a:r>
          </a:p>
        </p:txBody>
      </p:sp>
      <p:pic>
        <p:nvPicPr>
          <p:cNvPr id="4" name="Picture 3" descr="A colorful lines and dots&#10;&#10;AI-generated content may be incorrect.">
            <a:extLst>
              <a:ext uri="{FF2B5EF4-FFF2-40B4-BE49-F238E27FC236}">
                <a16:creationId xmlns:a16="http://schemas.microsoft.com/office/drawing/2014/main" id="{E79624D1-DEDB-9D6E-5BBD-6DC11313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72"/>
          <a:stretch>
            <a:fillRect/>
          </a:stretch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1" name="Cross 1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6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5C7AFD83-2913-D075-24CE-BDA9FE8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94" r="5625" b="-1"/>
          <a:stretch>
            <a:fillRect/>
          </a:stretch>
        </p:blipFill>
        <p:spPr>
          <a:xfrm>
            <a:off x="6852063" y="3594100"/>
            <a:ext cx="5192356" cy="2555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F0B91-3B33-1382-9E7D-F634F162E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98" y="1260389"/>
            <a:ext cx="6503180" cy="4888994"/>
          </a:xfr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spc="-150" dirty="0"/>
              <a:t>Lead Time</a:t>
            </a:r>
            <a:r>
              <a:rPr lang="en-US" sz="2000" spc="-150" dirty="0"/>
              <a:t>: Starts when the customer request is made and ends when it is fulfilled.</a:t>
            </a:r>
            <a:br>
              <a:rPr lang="en-US" sz="2000" spc="-150" dirty="0"/>
            </a:br>
            <a:br>
              <a:rPr lang="en-US" sz="2000" spc="-150" dirty="0"/>
            </a:br>
            <a:r>
              <a:rPr lang="en-US" sz="2000" b="1" spc="-150" dirty="0"/>
              <a:t>Processing Time</a:t>
            </a:r>
            <a:r>
              <a:rPr lang="en-US" sz="2000" spc="-150" dirty="0"/>
              <a:t>: Starts only when work begins and ends when the work is completed.</a:t>
            </a:r>
            <a:br>
              <a:rPr lang="en-US" sz="2000" spc="-150" dirty="0"/>
            </a:br>
            <a:br>
              <a:rPr lang="en-US" sz="2000" spc="-150" dirty="0"/>
            </a:br>
            <a:r>
              <a:rPr lang="en-US" sz="2000" spc="-150" dirty="0"/>
              <a:t>“Because lead time is what the customer experiences, we typically focus our process improvement attention there.” — </a:t>
            </a:r>
            <a:r>
              <a:rPr lang="en-US" sz="2000" i="1" spc="-150" dirty="0"/>
              <a:t>The DevOps Handbook</a:t>
            </a:r>
            <a:br>
              <a:rPr lang="en-US" sz="2000" b="1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b="1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spc="-15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br>
              <a:rPr lang="en-US" sz="2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000" kern="1200" spc="-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 spc="-15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033733-5327-0766-170A-FD866B230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13" y="6400800"/>
            <a:ext cx="3594141" cy="8281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dirty="0"/>
              <a:t>Image from The DevOps Handbook, </a:t>
            </a:r>
            <a:r>
              <a:rPr lang="en-US" sz="1400" dirty="0" err="1"/>
              <a:t>pg</a:t>
            </a:r>
            <a:r>
              <a:rPr lang="en-US" sz="1400" dirty="0"/>
              <a:t> 38 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55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BC44B-913B-3A06-949F-4C5AF2172C45}"/>
              </a:ext>
            </a:extLst>
          </p:cNvPr>
          <p:cNvSpPr txBox="1"/>
          <p:nvPr/>
        </p:nvSpPr>
        <p:spPr>
          <a:xfrm>
            <a:off x="708534" y="1260389"/>
            <a:ext cx="537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1" spc="-150" dirty="0"/>
            </a:br>
            <a:r>
              <a:rPr lang="en-US" sz="2400" spc="-150" dirty="0"/>
              <a:t>Lead Time vs. Processing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15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12B23-69EF-1858-1DDE-3A2497B7A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066001" cy="1446550"/>
          </a:xfrm>
        </p:spPr>
        <p:txBody>
          <a:bodyPr>
            <a:normAutofit/>
          </a:bodyPr>
          <a:lstStyle/>
          <a:p>
            <a:r>
              <a:rPr lang="en-US" sz="4100"/>
              <a:t>The Common Scenario – Long Lead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4DFA5-97CC-BE0D-AD69-935374E66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066001" cy="318858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Deployment Lead Times Requiring Months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These setups make everything slower — testing takes forever, nothing’s automated, and getting approvals feels like pulling teeth.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Many organizations work with tightly-coupled, “monolithic” applications.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Helvetica" pitchFamily="2" charset="0"/>
              </a:rPr>
              <a:t>These systems have: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Long testing cycles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Manual approvals</a:t>
            </a:r>
          </a:p>
          <a:p>
            <a:pPr lvl="1"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Scarce integration environments</a:t>
            </a:r>
          </a:p>
          <a:p>
            <a:pPr lvl="1">
              <a:lnSpc>
                <a:spcPct val="90000"/>
              </a:lnSpc>
            </a:pPr>
            <a:endParaRPr lang="en-US" sz="1400" dirty="0">
              <a:latin typeface="Helvetica" pitchFamily="2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Teams often do not have the right environments to test stuff properly, causing pile-ups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In the end, one small change can turn into a huge mess that takes weeks (or months) to fix.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Helvetica" pitchFamily="2" charset="0"/>
              </a:rPr>
              <a:t>Leads can sometimes to delays, broken code merges, and poor customer outcomes.</a:t>
            </a:r>
          </a:p>
          <a:p>
            <a:pPr>
              <a:lnSpc>
                <a:spcPct val="90000"/>
              </a:lnSpc>
            </a:pPr>
            <a:endParaRPr lang="en-US" sz="600" dirty="0"/>
          </a:p>
        </p:txBody>
      </p:sp>
      <p:pic>
        <p:nvPicPr>
          <p:cNvPr id="6" name="Picture 5" descr="Half face clock on a wall">
            <a:extLst>
              <a:ext uri="{FF2B5EF4-FFF2-40B4-BE49-F238E27FC236}">
                <a16:creationId xmlns:a16="http://schemas.microsoft.com/office/drawing/2014/main" id="{88281300-5CC6-A01F-7388-F61D166E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74" r="3502" b="-1"/>
          <a:stretch>
            <a:fillRect/>
          </a:stretch>
        </p:blipFill>
        <p:spPr>
          <a:xfrm>
            <a:off x="6163734" y="1096772"/>
            <a:ext cx="5571066" cy="5761228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A27CA9A8-2E1B-1E43-B7A6-45B44037C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999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73318-3507-DA3D-9F17-1671B5B18A36}"/>
              </a:ext>
            </a:extLst>
          </p:cNvPr>
          <p:cNvSpPr txBox="1"/>
          <p:nvPr/>
        </p:nvSpPr>
        <p:spPr>
          <a:xfrm>
            <a:off x="333633" y="6054812"/>
            <a:ext cx="5830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“Heroics are required at almost every stage of the value stream.” — </a:t>
            </a:r>
            <a:r>
              <a:rPr lang="en-US" sz="1200" i="1" dirty="0">
                <a:latin typeface="Helvetica" pitchFamily="2" charset="0"/>
              </a:rPr>
              <a:t>The DevOps Handbook</a:t>
            </a:r>
            <a:endParaRPr lang="en-US" sz="1200" dirty="0">
              <a:latin typeface="Helvetica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2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886D1-23D5-D750-8FCA-CF170B12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DevOps Ideal: Lead Times Measured in Minutes</a:t>
            </a:r>
            <a:br>
              <a:rPr lang="en-US" sz="4000" dirty="0"/>
            </a:b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DB96-09A9-92CC-A62A-E5A6D5FA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r>
              <a:rPr lang="en-US" dirty="0"/>
              <a:t>In a perfect DevOps setup, changes move through the system in just minutes — sometimes hours — instead of dragging on for days or weeks.</a:t>
            </a:r>
          </a:p>
          <a:p>
            <a:r>
              <a:rPr lang="en-US" dirty="0"/>
              <a:t>Developers get quick, ongoing feedback so they can catch and fix issues early.</a:t>
            </a:r>
          </a:p>
          <a:p>
            <a:r>
              <a:rPr lang="en-US" dirty="0"/>
              <a:t>We keep updates small and manageable, which makes them easier to test and safer to release.</a:t>
            </a:r>
          </a:p>
          <a:p>
            <a:r>
              <a:rPr lang="en-US" dirty="0"/>
              <a:t>Since the system is built in smaller, more flexible parts, teams can work independently without breaking everything else.</a:t>
            </a:r>
          </a:p>
          <a:p>
            <a:r>
              <a:rPr lang="en-US" dirty="0"/>
              <a:t>This leads to smoother releases and fewer surprises in production.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5" name="Picture 4" descr="A diagram of a technology value stream&#10;&#10;AI-generated content may be incorrect.">
            <a:extLst>
              <a:ext uri="{FF2B5EF4-FFF2-40B4-BE49-F238E27FC236}">
                <a16:creationId xmlns:a16="http://schemas.microsoft.com/office/drawing/2014/main" id="{B605E5EB-40E8-C522-E22A-4C89DB9D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709" y="1662235"/>
            <a:ext cx="5731624" cy="379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6A686E-4091-DCD7-76D1-6F317DD641BD}"/>
              </a:ext>
            </a:extLst>
          </p:cNvPr>
          <p:cNvSpPr txBox="1"/>
          <p:nvPr/>
        </p:nvSpPr>
        <p:spPr>
          <a:xfrm>
            <a:off x="5390707" y="5459435"/>
            <a:ext cx="6704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(Visual Slide created by Brian Preston based on information from:</a:t>
            </a:r>
            <a:br>
              <a:rPr lang="en-US" dirty="0"/>
            </a:br>
            <a:r>
              <a:rPr lang="en-US" dirty="0"/>
              <a:t>Kim, G. (2013). </a:t>
            </a:r>
            <a:r>
              <a:rPr lang="en-US" i="1" dirty="0"/>
              <a:t>The DevOps Handbook</a:t>
            </a:r>
            <a:r>
              <a:rPr lang="en-US" dirty="0"/>
              <a:t>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6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C10C4-B991-7636-9657-628F775D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What is Value Stream Management (VSM)?</a:t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BB82-63B1-C40E-998C-1CC11C10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  <a:solidFill>
            <a:srgbClr val="FF40FF">
              <a:alpha val="10554"/>
            </a:srgbClr>
          </a:solidFill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VSM = tracking the flow of value through development and delivery.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Focus on: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Reducing waste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Aligning with business goals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Understanding what works (and what doesn’t)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“VSM helps a business oversee the complete end-to-end activity cycle and measure the success of that activity cycle.” — </a:t>
            </a:r>
            <a:r>
              <a:rPr lang="en-US" sz="1300" i="1" dirty="0"/>
              <a:t>Bigelow, 2023</a:t>
            </a:r>
            <a:endParaRPr lang="en-US" sz="1300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pic>
        <p:nvPicPr>
          <p:cNvPr id="5" name="Picture 4" descr="Darts in the center of a target">
            <a:extLst>
              <a:ext uri="{FF2B5EF4-FFF2-40B4-BE49-F238E27FC236}">
                <a16:creationId xmlns:a16="http://schemas.microsoft.com/office/drawing/2014/main" id="{ACB91CC7-131A-59A5-EA06-688C620F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00"/>
          <a:stretch>
            <a:fillRect/>
          </a:stretch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8450D-9370-D3FD-327F-031293AD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192" y="1204721"/>
            <a:ext cx="4133647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Why VSM Matters in DevOps</a:t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E78C-C4F5-419E-C741-C7393E5A3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193" y="2224216"/>
            <a:ext cx="4133647" cy="413951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The Role of VSM in DevOps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Helps identify: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Bottlenecks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Resource limitations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Unprofitable activities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“By layering VSM on top of continuous deployment paradigms, a business can optimize workflows and drive automation.” — </a:t>
            </a:r>
            <a:r>
              <a:rPr lang="en-US" sz="1400" i="1" dirty="0"/>
              <a:t>Bigelow, 2023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Enhances: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Delivery speed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Agility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Cross-team collaboration</a:t>
            </a:r>
          </a:p>
          <a:p>
            <a:pPr>
              <a:lnSpc>
                <a:spcPct val="90000"/>
              </a:lnSpc>
            </a:pPr>
            <a:endParaRPr lang="en-US" sz="1000" dirty="0"/>
          </a:p>
        </p:txBody>
      </p:sp>
      <p:pic>
        <p:nvPicPr>
          <p:cNvPr id="5" name="Picture 4" descr="Colleagues huddle">
            <a:extLst>
              <a:ext uri="{FF2B5EF4-FFF2-40B4-BE49-F238E27FC236}">
                <a16:creationId xmlns:a16="http://schemas.microsoft.com/office/drawing/2014/main" id="{A6EE23B3-FFC2-9772-77F6-8CDEFCD4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52" r="19529" b="-1"/>
          <a:stretch>
            <a:fillRect/>
          </a:stretch>
        </p:blipFill>
        <p:spPr>
          <a:xfrm>
            <a:off x="20" y="10"/>
            <a:ext cx="696773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A12C7CBA-A034-9548-BC45-D37C25C00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032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9ED22-D9F5-F848-A98A-7181D4EE7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50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393D1-6D5E-347F-EA39-99104DB8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/>
              <a:t>Conclusion &amp; References</a:t>
            </a:r>
            <a:br>
              <a:rPr lang="en-US" sz="3100" b="1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ACC2-BA9E-D2F8-A984-71BAE4A0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60" y="2691637"/>
            <a:ext cx="4296890" cy="38574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DevOps works best when things move fast — short lead times and real-time feedback keep the flow strong.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quicker we catch issues, the smoother everything runs.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Value Stream Management (VSM) helps us cut the clutter and stay focused on what actually brings value.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When we think in terms of value streams, we stop just "doing tasks" and start making a real impact.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References</a:t>
            </a:r>
            <a:r>
              <a:rPr lang="en-US" sz="14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Kim, G. (2013). </a:t>
            </a:r>
            <a:r>
              <a:rPr lang="en-US" sz="1400" i="1" dirty="0"/>
              <a:t>The DevOps Handbook.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Bigelow, S. J. (2023, February 6). </a:t>
            </a:r>
            <a:r>
              <a:rPr lang="en-US" sz="1400" i="1" dirty="0"/>
              <a:t>What is value stream management?</a:t>
            </a:r>
            <a:r>
              <a:rPr lang="en-US" sz="1400" dirty="0"/>
              <a:t> Search CIO. </a:t>
            </a:r>
            <a:r>
              <a:rPr lang="en-US" sz="1400" dirty="0">
                <a:hlinkClick r:id="rId2"/>
              </a:rPr>
              <a:t>https://www.techtarget.com/searchcio/definition/value-stream-management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900" dirty="0"/>
          </a:p>
        </p:txBody>
      </p:sp>
      <p:pic>
        <p:nvPicPr>
          <p:cNvPr id="5" name="Picture 4" descr="Hand typing on keyboard">
            <a:extLst>
              <a:ext uri="{FF2B5EF4-FFF2-40B4-BE49-F238E27FC236}">
                <a16:creationId xmlns:a16="http://schemas.microsoft.com/office/drawing/2014/main" id="{857CF9AF-AE84-6253-A2B6-194E9F53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45" r="8436" b="-1"/>
          <a:stretch>
            <a:fillRect/>
          </a:stretch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1069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Madrid R3">
      <a:dk1>
        <a:srgbClr val="000000"/>
      </a:dk1>
      <a:lt1>
        <a:srgbClr val="FFFFFF"/>
      </a:lt1>
      <a:dk2>
        <a:srgbClr val="3A3C45"/>
      </a:dk2>
      <a:lt2>
        <a:srgbClr val="E9EFF1"/>
      </a:lt2>
      <a:accent1>
        <a:srgbClr val="E24400"/>
      </a:accent1>
      <a:accent2>
        <a:srgbClr val="F38E00"/>
      </a:accent2>
      <a:accent3>
        <a:srgbClr val="89B336"/>
      </a:accent3>
      <a:accent4>
        <a:srgbClr val="30B9B9"/>
      </a:accent4>
      <a:accent5>
        <a:srgbClr val="748CF4"/>
      </a:accent5>
      <a:accent6>
        <a:srgbClr val="A673F4"/>
      </a:accent6>
      <a:hlink>
        <a:srgbClr val="008EE6"/>
      </a:hlink>
      <a:folHlink>
        <a:srgbClr val="C1A187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593</Words>
  <Application>Microsoft Macintosh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Helvetica</vt:lpstr>
      <vt:lpstr>Seaford Display</vt:lpstr>
      <vt:lpstr>System Font Regular</vt:lpstr>
      <vt:lpstr>Tenorite</vt:lpstr>
      <vt:lpstr>MadridVTI</vt:lpstr>
      <vt:lpstr>The Technology Value Stream: Lead Time, DevOps Ideals, and Value Stream Management  </vt:lpstr>
      <vt:lpstr>Lead Time: Starts when the customer request is made and ends when it is fulfilled.  Processing Time: Starts only when work begins and ends when the work is completed.  “Because lead time is what the customer experiences, we typically focus our process improvement attention there.” — The DevOps Handbook     </vt:lpstr>
      <vt:lpstr>The Common Scenario – Long Lead Times</vt:lpstr>
      <vt:lpstr>DevOps Ideal: Lead Times Measured in Minutes </vt:lpstr>
      <vt:lpstr>What is Value Stream Management (VSM)? </vt:lpstr>
      <vt:lpstr>Why VSM Matters in DevOps </vt:lpstr>
      <vt:lpstr>Conclusion &amp; 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Preston</dc:creator>
  <cp:lastModifiedBy>Brian Preston</cp:lastModifiedBy>
  <cp:revision>1</cp:revision>
  <dcterms:created xsi:type="dcterms:W3CDTF">2025-06-01T18:35:38Z</dcterms:created>
  <dcterms:modified xsi:type="dcterms:W3CDTF">2025-06-01T19:58:15Z</dcterms:modified>
</cp:coreProperties>
</file>